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 rot="5400000">
            <a:off x="2309017" y="-251618"/>
            <a:ext cx="4525966" cy="8229601"/>
          </a:xfrm>
          <a:prstGeom prst="rect">
            <a:avLst/>
          </a:prstGeom>
        </p:spPr>
        <p:txBody>
          <a:bodyPr/>
          <a:lstStyle>
            <a:lvl1pPr indent="-342900">
              <a:spcBef>
                <a:spcPts val="300"/>
              </a:spcBef>
            </a:lvl1pPr>
            <a:lvl2pPr marL="963384" indent="-391884">
              <a:spcBef>
                <a:spcPts val="300"/>
              </a:spcBef>
            </a:lvl2pPr>
            <a:lvl3pPr marL="1485900" indent="-457200">
              <a:spcBef>
                <a:spcPts val="300"/>
              </a:spcBef>
            </a:lvl3pPr>
            <a:lvl4pPr marL="2034538" indent="-548638">
              <a:spcBef>
                <a:spcPts val="300"/>
              </a:spcBef>
            </a:lvl4pPr>
            <a:lvl5pPr marL="2491738" indent="-548638">
              <a:spcBef>
                <a:spcPts val="3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 rot="5400000">
            <a:off x="4732337" y="2171700"/>
            <a:ext cx="5851528" cy="20574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sz="quarter" idx="1"/>
          </p:nvPr>
        </p:nvSpPr>
        <p:spPr>
          <a:xfrm rot="5400000">
            <a:off x="541337" y="190500"/>
            <a:ext cx="5851527" cy="6019800"/>
          </a:xfrm>
          <a:prstGeom prst="rect">
            <a:avLst/>
          </a:prstGeom>
        </p:spPr>
        <p:txBody>
          <a:bodyPr/>
          <a:lstStyle>
            <a:lvl1pPr indent="-342900">
              <a:spcBef>
                <a:spcPts val="300"/>
              </a:spcBef>
            </a:lvl1pPr>
            <a:lvl2pPr marL="963384" indent="-391884">
              <a:spcBef>
                <a:spcPts val="300"/>
              </a:spcBef>
            </a:lvl2pPr>
            <a:lvl3pPr marL="1485900" indent="-457200">
              <a:spcBef>
                <a:spcPts val="300"/>
              </a:spcBef>
            </a:lvl3pPr>
            <a:lvl4pPr marL="2034538" indent="-548638">
              <a:spcBef>
                <a:spcPts val="300"/>
              </a:spcBef>
            </a:lvl4pPr>
            <a:lvl5pPr marL="2491738" indent="-548638">
              <a:spcBef>
                <a:spcPts val="3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381000" indent="-3556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381000" indent="254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381000" indent="254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381000" indent="254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381000" indent="254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indent="-342900">
              <a:spcBef>
                <a:spcPts val="300"/>
              </a:spcBef>
            </a:lvl1pPr>
            <a:lvl2pPr marL="963384" indent="-391884">
              <a:spcBef>
                <a:spcPts val="300"/>
              </a:spcBef>
            </a:lvl2pPr>
            <a:lvl3pPr marL="1485900" indent="-457200">
              <a:spcBef>
                <a:spcPts val="300"/>
              </a:spcBef>
            </a:lvl3pPr>
            <a:lvl4pPr marL="2034538" indent="-548638">
              <a:spcBef>
                <a:spcPts val="300"/>
              </a:spcBef>
            </a:lvl4pPr>
            <a:lvl5pPr marL="2491738" indent="-548638">
              <a:spcBef>
                <a:spcPts val="3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0" indent="228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228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228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228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228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6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indent="-406400">
              <a:spcBef>
                <a:spcPts val="500"/>
              </a:spcBef>
              <a:buSzPts val="2800"/>
              <a:defRPr sz="2800"/>
            </a:lvl1pPr>
            <a:lvl2pPr marL="977900" indent="-444500">
              <a:spcBef>
                <a:spcPts val="500"/>
              </a:spcBef>
              <a:buSzPts val="2800"/>
              <a:defRPr sz="2800"/>
            </a:lvl2pPr>
            <a:lvl3pPr marL="1513838" indent="-497838">
              <a:spcBef>
                <a:spcPts val="500"/>
              </a:spcBef>
              <a:buSzPts val="2800"/>
              <a:defRPr sz="2800"/>
            </a:lvl3pPr>
            <a:lvl4pPr marL="2019300" indent="-533400">
              <a:spcBef>
                <a:spcPts val="500"/>
              </a:spcBef>
              <a:buSzPts val="2800"/>
              <a:defRPr sz="2800"/>
            </a:lvl4pPr>
            <a:lvl5pPr marL="2476500" indent="-533400">
              <a:spcBef>
                <a:spcPts val="500"/>
              </a:spcBef>
              <a:buSzPts val="2800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Google Shape;36;p15"/>
          <p:cNvSpPr txBox="1"/>
          <p:nvPr>
            <p:ph type="body" sz="quarter" idx="2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228600">
              <a:spcBef>
                <a:spcPts val="400"/>
              </a:spcBef>
              <a:buClrTx/>
              <a:buSzTx/>
              <a:buFontTx/>
              <a:buNone/>
              <a:defRPr b="1" sz="2400"/>
            </a:lvl1pPr>
            <a:lvl2pPr marL="0" indent="228600">
              <a:spcBef>
                <a:spcPts val="400"/>
              </a:spcBef>
              <a:buClrTx/>
              <a:buSzTx/>
              <a:buFontTx/>
              <a:buNone/>
              <a:defRPr b="1" sz="2400"/>
            </a:lvl2pPr>
            <a:lvl3pPr marL="0" indent="228600">
              <a:spcBef>
                <a:spcPts val="400"/>
              </a:spcBef>
              <a:buClrTx/>
              <a:buSzTx/>
              <a:buFontTx/>
              <a:buNone/>
              <a:defRPr b="1" sz="2400"/>
            </a:lvl3pPr>
            <a:lvl4pPr marL="0" indent="228600">
              <a:spcBef>
                <a:spcPts val="400"/>
              </a:spcBef>
              <a:buClrTx/>
              <a:buSzTx/>
              <a:buFontTx/>
              <a:buNone/>
              <a:defRPr b="1" sz="2400"/>
            </a:lvl4pPr>
            <a:lvl5pPr marL="0" indent="228600">
              <a:spcBef>
                <a:spcPts val="400"/>
              </a:spcBef>
              <a:buClrTx/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Google Shape;43;p16"/>
          <p:cNvSpPr txBox="1"/>
          <p:nvPr>
            <p:ph type="body" sz="quarter" idx="2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" name="Google Shape;44;p16"/>
          <p:cNvSpPr txBox="1"/>
          <p:nvPr>
            <p:ph type="body" sz="quarter" idx="22"/>
          </p:nvPr>
        </p:nvSpPr>
        <p:spPr>
          <a:xfrm>
            <a:off x="4645025" y="1535111"/>
            <a:ext cx="4041775" cy="6397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9" name="Google Shape;45;p16"/>
          <p:cNvSpPr txBox="1"/>
          <p:nvPr>
            <p:ph type="body" sz="quarter" idx="23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Google Shape;57;p18"/>
          <p:cNvSpPr txBox="1"/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Google Shape;63;p19"/>
          <p:cNvSpPr/>
          <p:nvPr>
            <p:ph type="pic" sz="quarter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0" indent="228600">
              <a:spcBef>
                <a:spcPts val="200"/>
              </a:spcBef>
              <a:buClrTx/>
              <a:buSzTx/>
              <a:buFontTx/>
              <a:buNone/>
              <a:defRPr sz="1400"/>
            </a:lvl1pPr>
            <a:lvl2pPr marL="0" indent="228600">
              <a:spcBef>
                <a:spcPts val="200"/>
              </a:spcBef>
              <a:buClrTx/>
              <a:buSzTx/>
              <a:buFontTx/>
              <a:buNone/>
              <a:defRPr sz="1400"/>
            </a:lvl2pPr>
            <a:lvl3pPr marL="0" indent="228600">
              <a:spcBef>
                <a:spcPts val="200"/>
              </a:spcBef>
              <a:buClrTx/>
              <a:buSzTx/>
              <a:buFontTx/>
              <a:buNone/>
              <a:defRPr sz="1400"/>
            </a:lvl3pPr>
            <a:lvl4pPr marL="0" indent="228600">
              <a:spcBef>
                <a:spcPts val="200"/>
              </a:spcBef>
              <a:buClrTx/>
              <a:buSzTx/>
              <a:buFontTx/>
              <a:buNone/>
              <a:defRPr sz="1400"/>
            </a:lvl4pPr>
            <a:lvl5pPr marL="0" indent="228600">
              <a:spcBef>
                <a:spcPts val="200"/>
              </a:spcBef>
              <a:buClrTx/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2740025" y="1154906"/>
            <a:ext cx="14630400" cy="2502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431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2457" marR="0" indent="-46445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498600" marR="0" indent="-508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42160" marR="0" indent="-5689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99360" marR="0" indent="-5689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56560" marR="0" indent="-5689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413759" marR="0" indent="-5689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70959" marR="0" indent="-5689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28159" marR="0" indent="-5689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gif"/><Relationship Id="rId6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.gi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.jpeg"/><Relationship Id="rId10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.gif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2.jpeg"/><Relationship Id="rId10" Type="http://schemas.openxmlformats.org/officeDocument/2006/relationships/image" Target="../media/image17.png"/><Relationship Id="rId11" Type="http://schemas.openxmlformats.org/officeDocument/2006/relationships/image" Target="../media/image3.jpeg"/><Relationship Id="rId12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F8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84;p1"/>
          <p:cNvSpPr/>
          <p:nvPr/>
        </p:nvSpPr>
        <p:spPr>
          <a:xfrm rot="16200000">
            <a:off x="1316574" y="-2414045"/>
            <a:ext cx="15357113" cy="1965710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16" name="Google Shape;86;p1"/>
          <p:cNvSpPr/>
          <p:nvPr/>
        </p:nvSpPr>
        <p:spPr>
          <a:xfrm>
            <a:off x="4177436" y="202403"/>
            <a:ext cx="1870389" cy="16360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17" name="Google Shape;87;p1"/>
          <p:cNvSpPr/>
          <p:nvPr/>
        </p:nvSpPr>
        <p:spPr>
          <a:xfrm>
            <a:off x="10268945" y="202403"/>
            <a:ext cx="4256945" cy="172011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18" name="Google Shape;88;p1" descr="Google Shape;88;p1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1143">
            <a:off x="2913589" y="2777294"/>
            <a:ext cx="11569797" cy="64790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Google Shape;89;p1"/>
          <p:cNvSpPr/>
          <p:nvPr/>
        </p:nvSpPr>
        <p:spPr>
          <a:xfrm>
            <a:off x="6763373" y="-270587"/>
            <a:ext cx="4084714" cy="438620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20" name="Google Shape;90;p1"/>
          <p:cNvSpPr txBox="1"/>
          <p:nvPr/>
        </p:nvSpPr>
        <p:spPr>
          <a:xfrm>
            <a:off x="3127573" y="4115613"/>
            <a:ext cx="11735104" cy="1357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80000"/>
              </a:lnSpc>
              <a:defRPr sz="9600">
                <a:solidFill>
                  <a:srgbClr val="009C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HackOrbit</a:t>
            </a:r>
            <a:r>
              <a:rPr sz="1400">
                <a:solidFill>
                  <a:srgbClr val="000000"/>
                </a:solidFill>
              </a:rPr>
              <a:t>   </a:t>
            </a:r>
            <a:r>
              <a:t>2025</a:t>
            </a:r>
          </a:p>
        </p:txBody>
      </p:sp>
      <p:sp>
        <p:nvSpPr>
          <p:cNvPr id="121" name="Google Shape;91;p1"/>
          <p:cNvSpPr txBox="1"/>
          <p:nvPr/>
        </p:nvSpPr>
        <p:spPr>
          <a:xfrm>
            <a:off x="2497959" y="6578912"/>
            <a:ext cx="12994342" cy="1590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11004"/>
              </a:lnSpc>
              <a:defRPr sz="5000">
                <a:solidFill>
                  <a:srgbClr val="D9D9D9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ProctoVision by</a:t>
            </a:r>
            <a:endParaRPr b="1"/>
          </a:p>
          <a:p>
            <a:pPr algn="ctr" defTabSz="457200">
              <a:spcBef>
                <a:spcPts val="1200"/>
              </a:spcBef>
              <a:defRPr b="1" i="1" sz="4100">
                <a:solidFill>
                  <a:srgbClr val="D1C0E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AIvengers</a:t>
            </a:r>
          </a:p>
        </p:txBody>
      </p:sp>
      <p:sp>
        <p:nvSpPr>
          <p:cNvPr id="122" name="Google Shape;91;p1"/>
          <p:cNvSpPr txBox="1"/>
          <p:nvPr/>
        </p:nvSpPr>
        <p:spPr>
          <a:xfrm>
            <a:off x="11776597" y="9055217"/>
            <a:ext cx="6867259" cy="761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11004"/>
              </a:lnSpc>
              <a:defRPr b="1" sz="3000">
                <a:solidFill>
                  <a:srgbClr val="D9D9D9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Domain: </a:t>
            </a:r>
          </a:p>
          <a:p>
            <a:pPr algn="ctr">
              <a:lnSpc>
                <a:spcPct val="111004"/>
              </a:lnSpc>
              <a:defRPr b="1" sz="3000">
                <a:solidFill>
                  <a:srgbClr val="D9D9D9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b="0" sz="2000"/>
              <a:t>Artificial Intelligence and 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96;p2"/>
          <p:cNvSpPr/>
          <p:nvPr/>
        </p:nvSpPr>
        <p:spPr>
          <a:xfrm rot="16200000">
            <a:off x="1549951" y="-4685053"/>
            <a:ext cx="15357113" cy="196571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25" name="Google Shape;97;p2"/>
          <p:cNvSpPr/>
          <p:nvPr/>
        </p:nvSpPr>
        <p:spPr>
          <a:xfrm rot="16200000">
            <a:off x="1702351" y="-4532653"/>
            <a:ext cx="15357113" cy="196571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26" name="Google Shape;98;p2" descr="Google Shape;98;p2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1143">
            <a:off x="4261341" y="2409211"/>
            <a:ext cx="9765318" cy="546857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Google Shape;99;p2"/>
          <p:cNvSpPr txBox="1"/>
          <p:nvPr/>
        </p:nvSpPr>
        <p:spPr>
          <a:xfrm>
            <a:off x="3183398" y="544682"/>
            <a:ext cx="13368965" cy="888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9990"/>
              </a:lnSpc>
              <a:defRPr sz="63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 THEME &amp; PROBLEM STATEMENT</a:t>
            </a:r>
          </a:p>
        </p:txBody>
      </p:sp>
      <p:sp>
        <p:nvSpPr>
          <p:cNvPr id="128" name="Google Shape;100;p2"/>
          <p:cNvSpPr txBox="1"/>
          <p:nvPr/>
        </p:nvSpPr>
        <p:spPr>
          <a:xfrm>
            <a:off x="1351467" y="4342427"/>
            <a:ext cx="15585066" cy="377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47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PROBLEM STATEMENT</a:t>
            </a:r>
          </a:p>
          <a:p>
            <a:pPr marL="445440" indent="-30574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Online and offline exams, interviews, and secure zones are at risk of cheating and unauthorized actions.</a:t>
            </a:r>
          </a:p>
          <a:p>
            <a:pPr marL="445440" indent="-30574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Manual monitoring is slow, requires a lot of effort, and can’t easily scale to large numbers.</a:t>
            </a:r>
          </a:p>
          <a:p>
            <a:pPr marL="445440" indent="-30574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No current solution offers </a:t>
            </a:r>
            <a:r>
              <a:rPr b="1"/>
              <a:t>real-time, privacy-first, edge AI</a:t>
            </a:r>
            <a:r>
              <a:t> monitoring that respects user privacy and is easy to use.</a:t>
            </a:r>
          </a:p>
          <a:p>
            <a:pPr marL="445440" indent="-30574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Existing tools lack a combined approach for object detection, instant alerts, and secure log management in a user-friendly web interface.</a:t>
            </a:r>
          </a:p>
        </p:txBody>
      </p:sp>
      <p:sp>
        <p:nvSpPr>
          <p:cNvPr id="129" name="Google Shape;100;p2"/>
          <p:cNvSpPr txBox="1"/>
          <p:nvPr/>
        </p:nvSpPr>
        <p:spPr>
          <a:xfrm>
            <a:off x="1731878" y="2047922"/>
            <a:ext cx="1430159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44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THEME</a:t>
            </a:r>
          </a:p>
          <a:p>
            <a:pPr algn="ctr" defTabSz="457200">
              <a:spcBef>
                <a:spcPts val="1200"/>
              </a:spcBef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Ethical AI and Social Good — Leveraging AI for responsible proctoring and public safety.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05;p3"/>
          <p:cNvSpPr/>
          <p:nvPr/>
        </p:nvSpPr>
        <p:spPr>
          <a:xfrm rot="16200000">
            <a:off x="1549951" y="-4685053"/>
            <a:ext cx="15357113" cy="196571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2" name="Google Shape;106;p3"/>
          <p:cNvSpPr/>
          <p:nvPr/>
        </p:nvSpPr>
        <p:spPr>
          <a:xfrm rot="16200000">
            <a:off x="1702351" y="-4532653"/>
            <a:ext cx="15357113" cy="196571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33" name="Google Shape;107;p3" descr="Google Shape;107;p3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1143">
            <a:off x="4261341" y="2409211"/>
            <a:ext cx="9765318" cy="546857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Google Shape;108;p3"/>
          <p:cNvSpPr txBox="1"/>
          <p:nvPr/>
        </p:nvSpPr>
        <p:spPr>
          <a:xfrm>
            <a:off x="4578606" y="245568"/>
            <a:ext cx="9130788" cy="802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9995"/>
              </a:lnSpc>
              <a:defRPr sz="56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PROPOSED SOLUTION</a:t>
            </a:r>
          </a:p>
        </p:txBody>
      </p:sp>
      <p:sp>
        <p:nvSpPr>
          <p:cNvPr id="135" name="Google Shape;109;p3"/>
          <p:cNvSpPr txBox="1"/>
          <p:nvPr/>
        </p:nvSpPr>
        <p:spPr>
          <a:xfrm>
            <a:off x="1159723" y="1633619"/>
            <a:ext cx="11263177" cy="27686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98612" indent="-358913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 lightweight, AI-powered web app using YOLO and TensorFlow.js for instant suspicious object detection.</a:t>
            </a:r>
          </a:p>
          <a:p>
            <a:pPr marL="498612" indent="-358913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Detects items like phones, books, notes, or any custom-defined objects directly from the webcam — all in real time.</a:t>
            </a:r>
          </a:p>
          <a:p>
            <a:pPr marL="498612" indent="-358913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Impact:</a:t>
            </a:r>
            <a:r>
              <a:t> Can reduce manual monitoring by up to 80%, ensure privacy-first compliance, and scale across EdTech &amp; corporate sectors.</a:t>
            </a:r>
          </a:p>
        </p:txBody>
      </p:sp>
      <p:sp>
        <p:nvSpPr>
          <p:cNvPr id="136" name="Google Shape;109;p3"/>
          <p:cNvSpPr txBox="1"/>
          <p:nvPr/>
        </p:nvSpPr>
        <p:spPr>
          <a:xfrm>
            <a:off x="1717257" y="5436298"/>
            <a:ext cx="8884181" cy="45720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Key Functionalities</a:t>
            </a:r>
          </a:p>
          <a:p>
            <a:pPr marL="552450" indent="-41275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Customizable object classes: Choose what counts as “suspicious” for your scenario.</a:t>
            </a:r>
          </a:p>
          <a:p>
            <a:pPr marL="552450" indent="-41275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Zero-latency alerts: Instant on-screen warnings and audio cues for immediate action.</a:t>
            </a:r>
          </a:p>
          <a:p>
            <a:pPr marL="552450" indent="-41275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Event logging: Every detection is logged with time, confidence, and export options for audits.</a:t>
            </a:r>
          </a:p>
          <a:p>
            <a:pPr marL="552450" indent="-41275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Designed for: EdTech, exam proctoring, secure workplaces, and public safety.</a:t>
            </a:r>
          </a:p>
        </p:txBody>
      </p:sp>
      <p:pic>
        <p:nvPicPr>
          <p:cNvPr id="137" name="Text " descr="Text 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65702" y="1665758"/>
            <a:ext cx="5496581" cy="6648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reenshot 2025-07-02 at 2.40.16 PM.png" descr="Screenshot 2025-07-02 at 2.40.16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783504" y="1793757"/>
            <a:ext cx="5260966" cy="2994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reenshot 2025-07-02 at 2.41.17 PM.png" descr="Screenshot 2025-07-02 at 2.41.17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83504" y="5157758"/>
            <a:ext cx="5261056" cy="2994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14;p4"/>
          <p:cNvSpPr/>
          <p:nvPr/>
        </p:nvSpPr>
        <p:spPr>
          <a:xfrm rot="16200000">
            <a:off x="1549951" y="-4685053"/>
            <a:ext cx="15357113" cy="196571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42" name="Google Shape;115;p4"/>
          <p:cNvSpPr/>
          <p:nvPr/>
        </p:nvSpPr>
        <p:spPr>
          <a:xfrm rot="16200000">
            <a:off x="1702351" y="-4532653"/>
            <a:ext cx="15357113" cy="196571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43" name="Google Shape;117;p4"/>
          <p:cNvSpPr txBox="1"/>
          <p:nvPr/>
        </p:nvSpPr>
        <p:spPr>
          <a:xfrm>
            <a:off x="4578608" y="452058"/>
            <a:ext cx="9130786" cy="802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9995"/>
              </a:lnSpc>
              <a:defRPr sz="56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FLOWCHART / DIAGRAM</a:t>
            </a:r>
          </a:p>
        </p:txBody>
      </p:sp>
      <p:pic>
        <p:nvPicPr>
          <p:cNvPr id="144" name="webcam.avif" descr="webcam.av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577" y="2151016"/>
            <a:ext cx="2816470" cy="1610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YOLOv8.png" descr="YOLOv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17637" y="2038892"/>
            <a:ext cx="1834949" cy="1834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reactjs.png" descr="reactj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36945" y="5119947"/>
            <a:ext cx="2647178" cy="148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tensile flow.svg" descr="tensile flow.sv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4187" y="6251009"/>
            <a:ext cx="3246667" cy="2182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detection real time.png" descr="detection real tim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494100" y="1979982"/>
            <a:ext cx="3552207" cy="2234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ecure-cloud loading.jpeg" descr="secure-cloud loading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031548" y="6379705"/>
            <a:ext cx="3422791" cy="1925322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Line"/>
          <p:cNvSpPr/>
          <p:nvPr/>
        </p:nvSpPr>
        <p:spPr>
          <a:xfrm>
            <a:off x="4037507" y="2956365"/>
            <a:ext cx="3246668" cy="2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1" name="Line"/>
          <p:cNvSpPr/>
          <p:nvPr/>
        </p:nvSpPr>
        <p:spPr>
          <a:xfrm>
            <a:off x="9397927" y="2956365"/>
            <a:ext cx="1834947" cy="3"/>
          </a:xfrm>
          <a:prstGeom prst="line">
            <a:avLst/>
          </a:prstGeom>
          <a:ln w="63500">
            <a:solidFill>
              <a:srgbClr val="FCFBF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2" name="Line"/>
          <p:cNvSpPr/>
          <p:nvPr/>
        </p:nvSpPr>
        <p:spPr>
          <a:xfrm>
            <a:off x="9940331" y="5716049"/>
            <a:ext cx="1271864" cy="3"/>
          </a:xfrm>
          <a:prstGeom prst="line">
            <a:avLst/>
          </a:prstGeom>
          <a:ln w="63500">
            <a:solidFill>
              <a:srgbClr val="FCFBF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3" name="Line"/>
          <p:cNvSpPr/>
          <p:nvPr/>
        </p:nvSpPr>
        <p:spPr>
          <a:xfrm flipV="1">
            <a:off x="11183918" y="2949025"/>
            <a:ext cx="3" cy="2829477"/>
          </a:xfrm>
          <a:prstGeom prst="line">
            <a:avLst/>
          </a:prstGeom>
          <a:ln w="63500">
            <a:solidFill>
              <a:srgbClr val="FDFDF9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Line"/>
          <p:cNvSpPr/>
          <p:nvPr/>
        </p:nvSpPr>
        <p:spPr>
          <a:xfrm>
            <a:off x="11271877" y="3807180"/>
            <a:ext cx="1166015" cy="3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Line"/>
          <p:cNvSpPr/>
          <p:nvPr/>
        </p:nvSpPr>
        <p:spPr>
          <a:xfrm>
            <a:off x="4257285" y="7481999"/>
            <a:ext cx="1646548" cy="3"/>
          </a:xfrm>
          <a:prstGeom prst="line">
            <a:avLst/>
          </a:prstGeom>
          <a:ln w="63500">
            <a:solidFill>
              <a:srgbClr val="FAFAF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6" name="Line"/>
          <p:cNvSpPr/>
          <p:nvPr/>
        </p:nvSpPr>
        <p:spPr>
          <a:xfrm flipV="1">
            <a:off x="5937148" y="5788025"/>
            <a:ext cx="3" cy="1722136"/>
          </a:xfrm>
          <a:prstGeom prst="line">
            <a:avLst/>
          </a:prstGeom>
          <a:ln w="63500">
            <a:solidFill>
              <a:srgbClr val="FAFAF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7" name="Line"/>
          <p:cNvSpPr/>
          <p:nvPr/>
        </p:nvSpPr>
        <p:spPr>
          <a:xfrm>
            <a:off x="5912132" y="5834781"/>
            <a:ext cx="1271864" cy="3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8" name="Line"/>
          <p:cNvSpPr/>
          <p:nvPr/>
        </p:nvSpPr>
        <p:spPr>
          <a:xfrm>
            <a:off x="14403746" y="4373767"/>
            <a:ext cx="3" cy="1925243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WEBCAM"/>
          <p:cNvSpPr txBox="1"/>
          <p:nvPr/>
        </p:nvSpPr>
        <p:spPr>
          <a:xfrm>
            <a:off x="1417059" y="3983501"/>
            <a:ext cx="2546969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800">
                <a:solidFill>
                  <a:srgbClr val="F9F9EE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WEBCAM</a:t>
            </a:r>
          </a:p>
        </p:txBody>
      </p:sp>
      <p:sp>
        <p:nvSpPr>
          <p:cNvPr id="160" name="OBJECT DETECTION    MODEL"/>
          <p:cNvSpPr txBox="1"/>
          <p:nvPr/>
        </p:nvSpPr>
        <p:spPr>
          <a:xfrm>
            <a:off x="6744402" y="3983501"/>
            <a:ext cx="3381417" cy="77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600">
                <a:solidFill>
                  <a:srgbClr val="F9F9EE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OBJECT DETECTION    MODEL</a:t>
            </a:r>
          </a:p>
        </p:txBody>
      </p:sp>
      <p:sp>
        <p:nvSpPr>
          <p:cNvPr id="161" name="TENSORFLOW.JS"/>
          <p:cNvSpPr txBox="1"/>
          <p:nvPr/>
        </p:nvSpPr>
        <p:spPr>
          <a:xfrm>
            <a:off x="1417059" y="8798648"/>
            <a:ext cx="2546969" cy="33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300">
                <a:solidFill>
                  <a:srgbClr val="F9F9EE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TENSORFLOW.JS</a:t>
            </a:r>
          </a:p>
        </p:txBody>
      </p:sp>
      <p:sp>
        <p:nvSpPr>
          <p:cNvPr id="162" name="SECURE CLOUD LOGGING"/>
          <p:cNvSpPr txBox="1"/>
          <p:nvPr/>
        </p:nvSpPr>
        <p:spPr>
          <a:xfrm>
            <a:off x="13638333" y="8531156"/>
            <a:ext cx="254696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457200">
              <a:defRPr b="1" sz="2100">
                <a:solidFill>
                  <a:srgbClr val="FFFFFF"/>
                </a:solidFill>
              </a:defRPr>
            </a:lvl1pPr>
          </a:lstStyle>
          <a:p>
            <a:pPr/>
            <a:r>
              <a:t>SECURE CLOUD LOGGING</a:t>
            </a:r>
          </a:p>
        </p:txBody>
      </p:sp>
      <p:sp>
        <p:nvSpPr>
          <p:cNvPr id="163" name="OBJECT DETECTION"/>
          <p:cNvSpPr txBox="1"/>
          <p:nvPr/>
        </p:nvSpPr>
        <p:spPr>
          <a:xfrm>
            <a:off x="14256545" y="4440546"/>
            <a:ext cx="2546969" cy="57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000">
                <a:solidFill>
                  <a:srgbClr val="F9F9EE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OBJECT DETECTION</a:t>
            </a:r>
          </a:p>
        </p:txBody>
      </p:sp>
      <p:sp>
        <p:nvSpPr>
          <p:cNvPr id="164" name="Webcam access is requested securely"/>
          <p:cNvSpPr txBox="1"/>
          <p:nvPr/>
        </p:nvSpPr>
        <p:spPr>
          <a:xfrm>
            <a:off x="4387358" y="3110925"/>
            <a:ext cx="2546969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800">
                <a:solidFill>
                  <a:srgbClr val="A7A7A7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Webcam access is requested securely</a:t>
            </a:r>
          </a:p>
        </p:txBody>
      </p:sp>
      <p:sp>
        <p:nvSpPr>
          <p:cNvPr id="165" name="TensorFlow.js loads the YOLOv8 model"/>
          <p:cNvSpPr txBox="1"/>
          <p:nvPr/>
        </p:nvSpPr>
        <p:spPr>
          <a:xfrm>
            <a:off x="6020760" y="6799791"/>
            <a:ext cx="2546969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800">
                <a:solidFill>
                  <a:srgbClr val="A7A7A7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TensorFlow.js loads the YOLOv8 model</a:t>
            </a:r>
          </a:p>
        </p:txBody>
      </p:sp>
      <p:sp>
        <p:nvSpPr>
          <p:cNvPr id="166" name="Detecting Object"/>
          <p:cNvSpPr txBox="1"/>
          <p:nvPr/>
        </p:nvSpPr>
        <p:spPr>
          <a:xfrm>
            <a:off x="11265144" y="4252786"/>
            <a:ext cx="254696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solidFill>
                  <a:srgbClr val="A7A7A7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Detecting Object</a:t>
            </a:r>
          </a:p>
        </p:txBody>
      </p:sp>
      <p:sp>
        <p:nvSpPr>
          <p:cNvPr id="167" name="Storing all detecting loggs in cloud"/>
          <p:cNvSpPr txBox="1"/>
          <p:nvPr/>
        </p:nvSpPr>
        <p:spPr>
          <a:xfrm>
            <a:off x="12391201" y="5472793"/>
            <a:ext cx="2546969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solidFill>
                  <a:srgbClr val="A7A7A7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Storing all detecting loggs in cloud</a:t>
            </a:r>
          </a:p>
        </p:txBody>
      </p:sp>
      <p:sp>
        <p:nvSpPr>
          <p:cNvPr id="168" name="REAL-TIME SUSPICIOUS OBJECT DETECTION SYSTEM"/>
          <p:cNvSpPr txBox="1"/>
          <p:nvPr/>
        </p:nvSpPr>
        <p:spPr>
          <a:xfrm>
            <a:off x="3744521" y="9668212"/>
            <a:ext cx="13663483" cy="530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800">
                <a:solidFill>
                  <a:srgbClr val="F9F9EE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REAL-TIME SUSPICIOUS OBJECT DETECTION SYSTEM</a:t>
            </a:r>
          </a:p>
        </p:txBody>
      </p:sp>
      <p:pic>
        <p:nvPicPr>
          <p:cNvPr id="169" name="warning.png" descr="warning.png"/>
          <p:cNvPicPr>
            <a:picLocks noChangeAspect="1"/>
          </p:cNvPicPr>
          <p:nvPr/>
        </p:nvPicPr>
        <p:blipFill>
          <a:blip r:embed="rId10">
            <a:extLst/>
          </a:blip>
          <a:srcRect l="3784" t="0" r="3784" b="22652"/>
          <a:stretch>
            <a:fillRect/>
          </a:stretch>
        </p:blipFill>
        <p:spPr>
          <a:xfrm>
            <a:off x="17039163" y="1098434"/>
            <a:ext cx="695166" cy="6205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170" name="Line"/>
          <p:cNvSpPr/>
          <p:nvPr/>
        </p:nvSpPr>
        <p:spPr>
          <a:xfrm flipV="1">
            <a:off x="17417573" y="1893449"/>
            <a:ext cx="1" cy="1514098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Line"/>
          <p:cNvSpPr/>
          <p:nvPr/>
        </p:nvSpPr>
        <p:spPr>
          <a:xfrm>
            <a:off x="16038269" y="3373885"/>
            <a:ext cx="1381431" cy="1"/>
          </a:xfrm>
          <a:prstGeom prst="line">
            <a:avLst/>
          </a:prstGeom>
          <a:ln w="63500">
            <a:solidFill>
              <a:srgbClr val="FCFBF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Storing all detecting loggs in cloud"/>
          <p:cNvSpPr txBox="1"/>
          <p:nvPr/>
        </p:nvSpPr>
        <p:spPr>
          <a:xfrm>
            <a:off x="16102516" y="3581904"/>
            <a:ext cx="254696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>
                <a:solidFill>
                  <a:srgbClr val="A7A7A7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Suspicious object</a:t>
            </a:r>
          </a:p>
        </p:txBody>
      </p:sp>
      <p:sp>
        <p:nvSpPr>
          <p:cNvPr id="173" name="WEBCAM"/>
          <p:cNvSpPr txBox="1"/>
          <p:nvPr/>
        </p:nvSpPr>
        <p:spPr>
          <a:xfrm>
            <a:off x="16341038" y="655792"/>
            <a:ext cx="2546969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800">
                <a:solidFill>
                  <a:srgbClr val="F9F9EE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WARNING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22;p5"/>
          <p:cNvSpPr/>
          <p:nvPr/>
        </p:nvSpPr>
        <p:spPr>
          <a:xfrm rot="16200000">
            <a:off x="1549951" y="-4685053"/>
            <a:ext cx="15357113" cy="196571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76" name="Google Shape;123;p5"/>
          <p:cNvSpPr/>
          <p:nvPr/>
        </p:nvSpPr>
        <p:spPr>
          <a:xfrm rot="16200000">
            <a:off x="1702351" y="-4532653"/>
            <a:ext cx="15357113" cy="196571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77" name="Google Shape;124;p5" descr="Google Shape;124;p5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1143">
            <a:off x="4832756" y="2189383"/>
            <a:ext cx="7945947" cy="444973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Google Shape;125;p5"/>
          <p:cNvSpPr txBox="1"/>
          <p:nvPr/>
        </p:nvSpPr>
        <p:spPr>
          <a:xfrm>
            <a:off x="4015466" y="69908"/>
            <a:ext cx="913078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457200">
              <a:spcBef>
                <a:spcPts val="600"/>
              </a:spcBef>
              <a:defRPr sz="5000">
                <a:solidFill>
                  <a:srgbClr val="E8E8E6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How It  Works (Step-by-Step)</a:t>
            </a:r>
          </a:p>
        </p:txBody>
      </p:sp>
      <p:sp>
        <p:nvSpPr>
          <p:cNvPr id="179" name="Google Shape;126;p5"/>
          <p:cNvSpPr txBox="1"/>
          <p:nvPr/>
        </p:nvSpPr>
        <p:spPr>
          <a:xfrm>
            <a:off x="307904" y="1269910"/>
            <a:ext cx="8765521" cy="86995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32793" indent="-393093" algn="just" defTabSz="457200">
              <a:spcBef>
                <a:spcPts val="1200"/>
              </a:spcBef>
              <a:buClr>
                <a:srgbClr val="E8E8E6"/>
              </a:buClr>
              <a:buSzPct val="100000"/>
              <a:buAutoNum type="arabicPeriod" startAt="1"/>
              <a:defRPr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User opens VisionSentinel in their browser (no install needed).</a:t>
            </a:r>
          </a:p>
          <a:p>
            <a:pPr marL="532793" indent="-393093" algn="just" defTabSz="457200">
              <a:spcBef>
                <a:spcPts val="1200"/>
              </a:spcBef>
              <a:buClr>
                <a:srgbClr val="E8E8E6"/>
              </a:buClr>
              <a:buSzPct val="100000"/>
              <a:buAutoNum type="arabicPeriod" startAt="1"/>
              <a:defRPr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Webcam access is requested securely.</a:t>
            </a:r>
          </a:p>
          <a:p>
            <a:pPr marL="532793" indent="-393093" algn="just" defTabSz="457200">
              <a:spcBef>
                <a:spcPts val="1200"/>
              </a:spcBef>
              <a:buClr>
                <a:srgbClr val="E8E8E6"/>
              </a:buClr>
              <a:buSzPct val="100000"/>
              <a:buAutoNum type="arabicPeriod" startAt="1"/>
              <a:defRPr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TensorFlow.js loads the YOLOv8 model (or COCO-SSD as fallback).</a:t>
            </a:r>
          </a:p>
          <a:p>
            <a:pPr marL="532793" indent="-393093" algn="just" defTabSz="457200">
              <a:spcBef>
                <a:spcPts val="1200"/>
              </a:spcBef>
              <a:buClr>
                <a:srgbClr val="E8E8E6"/>
              </a:buClr>
              <a:buSzPct val="100000"/>
              <a:buAutoNum type="arabicPeriod" startAt="1"/>
              <a:defRPr b="1"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WebGL/WebGPU/ONNX Runtime</a:t>
            </a:r>
            <a:r>
              <a:rPr b="0"/>
              <a:t> accelerates AI inference for real-time detection.</a:t>
            </a:r>
          </a:p>
          <a:p>
            <a:pPr marL="532793" indent="-393093" algn="just" defTabSz="457200">
              <a:spcBef>
                <a:spcPts val="1200"/>
              </a:spcBef>
              <a:buClr>
                <a:srgbClr val="E8E8E6"/>
              </a:buClr>
              <a:buSzPct val="100000"/>
              <a:buAutoNum type="arabicPeriod" startAt="1"/>
              <a:defRPr b="1"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Each video frame is analyzed</a:t>
            </a:r>
            <a:r>
              <a:rPr b="0"/>
              <a:t> for suspicious objects (e.g., cell phone).</a:t>
            </a:r>
          </a:p>
          <a:p>
            <a:pPr marL="532793" indent="-393093" algn="just" defTabSz="457200">
              <a:spcBef>
                <a:spcPts val="1200"/>
              </a:spcBef>
              <a:buClr>
                <a:srgbClr val="E8E8E6"/>
              </a:buClr>
              <a:buSzPct val="100000"/>
              <a:buAutoNum type="arabicPeriod" startAt="1"/>
              <a:defRPr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If a suspicious object is detected:</a:t>
            </a:r>
          </a:p>
          <a:p>
            <a:pPr lvl="1" marL="989994" indent="-393094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Visual bounding box appears on screen.</a:t>
            </a:r>
          </a:p>
          <a:p>
            <a:pPr lvl="1" marL="989994" indent="-393094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b="1"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Audio/visual alert</a:t>
            </a:r>
            <a:r>
              <a:rPr b="0"/>
              <a:t> is triggered instantly.</a:t>
            </a:r>
          </a:p>
          <a:p>
            <a:pPr lvl="1" marL="989994" indent="-393094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b="1"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Detection event is logged</a:t>
            </a:r>
            <a:r>
              <a:rPr b="0"/>
              <a:t> locally (object, confidence, timestamp).</a:t>
            </a:r>
          </a:p>
          <a:p>
            <a:pPr marL="532793" indent="-393093" algn="just" defTabSz="457200">
              <a:spcBef>
                <a:spcPts val="1200"/>
              </a:spcBef>
              <a:buClr>
                <a:srgbClr val="E8E8E6"/>
              </a:buClr>
              <a:buSzPct val="100000"/>
              <a:buAutoNum type="arabicPeriod" startAt="7"/>
              <a:defRPr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User or admin can view, filter, and export logs for audits or reports.</a:t>
            </a:r>
          </a:p>
          <a:p>
            <a:pPr marL="532793" indent="-393093" algn="just" defTabSz="457200">
              <a:spcBef>
                <a:spcPts val="1200"/>
              </a:spcBef>
              <a:buClr>
                <a:srgbClr val="E8E8E6"/>
              </a:buClr>
              <a:buSzPct val="100000"/>
              <a:buAutoNum type="arabicPeriod" startAt="7"/>
              <a:defRPr b="1"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Optional:</a:t>
            </a:r>
            <a:r>
              <a:rPr b="0"/>
              <a:t> Logs can be securely synced to a cloud dashboard for large-scale monitoring and analytics.</a:t>
            </a:r>
          </a:p>
          <a:p>
            <a:pPr marL="532793" indent="-393093" algn="just" defTabSz="457200">
              <a:spcBef>
                <a:spcPts val="1200"/>
              </a:spcBef>
              <a:buClr>
                <a:srgbClr val="E8E8E6"/>
              </a:buClr>
              <a:buSzPct val="100000"/>
              <a:buAutoNum type="arabicPeriod" startAt="7"/>
              <a:defRPr b="1" sz="24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All AI runs locally</a:t>
            </a:r>
            <a:r>
              <a:rPr b="0"/>
              <a:t> unless cloud sync is enabled — ensuring privacy-first operation.</a:t>
            </a:r>
          </a:p>
        </p:txBody>
      </p:sp>
      <p:pic>
        <p:nvPicPr>
          <p:cNvPr id="180" name="Google Shape;124;p5" descr="Google Shape;124;p5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1143">
            <a:off x="4945677" y="2316383"/>
            <a:ext cx="7945950" cy="444973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Google Shape;126;p5"/>
          <p:cNvSpPr txBox="1"/>
          <p:nvPr/>
        </p:nvSpPr>
        <p:spPr>
          <a:xfrm>
            <a:off x="9332528" y="1269910"/>
            <a:ext cx="8765521" cy="86995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457200">
              <a:spcBef>
                <a:spcPts val="1200"/>
              </a:spcBef>
              <a:defRPr sz="3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TECHNOLOGY STACK</a:t>
            </a:r>
            <a:endParaRPr u="sng"/>
          </a:p>
          <a:p>
            <a:pPr marL="519544" indent="-519544" algn="just" defTabSz="457200">
              <a:spcBef>
                <a:spcPts val="1200"/>
              </a:spcBef>
              <a:buSzPct val="100000"/>
              <a:buChar char="•"/>
              <a:defRPr b="1" sz="25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React.js, TypeScript, Chakra UI </a:t>
            </a:r>
            <a:r>
              <a:rPr b="0"/>
              <a:t>- </a:t>
            </a:r>
            <a:r>
              <a:rPr b="0" sz="2300"/>
              <a:t>Modern, responsive,        component-based web UI</a:t>
            </a:r>
            <a:endParaRPr sz="2300"/>
          </a:p>
          <a:p>
            <a:pPr marL="519544" indent="-519544" algn="just" defTabSz="457200">
              <a:spcBef>
                <a:spcPts val="1200"/>
              </a:spcBef>
              <a:buSzPct val="100000"/>
              <a:buChar char="•"/>
              <a:defRPr b="1" sz="25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TensorFlow.js, ONNX Runtime Web</a:t>
            </a:r>
            <a:r>
              <a:rPr b="0"/>
              <a:t>- </a:t>
            </a:r>
            <a:r>
              <a:rPr b="0" sz="2300"/>
              <a:t>In-browser, hardware-accelerated AI model execution</a:t>
            </a:r>
            <a:endParaRPr sz="2300"/>
          </a:p>
          <a:p>
            <a:pPr marL="519544" indent="-519544" algn="just" defTabSz="457200">
              <a:spcBef>
                <a:spcPts val="1200"/>
              </a:spcBef>
              <a:buSzPct val="100000"/>
              <a:buChar char="•"/>
              <a:defRPr b="1" sz="25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Howler.js (audio), Custom overlay components-</a:t>
            </a:r>
            <a:r>
              <a:rPr b="0"/>
              <a:t> </a:t>
            </a:r>
            <a:r>
              <a:rPr b="0" sz="2300"/>
              <a:t>Instant user feedback on detection events</a:t>
            </a:r>
            <a:endParaRPr sz="2300"/>
          </a:p>
          <a:p>
            <a:pPr marL="519544" indent="-519544" algn="just" defTabSz="457200">
              <a:spcBef>
                <a:spcPts val="1200"/>
              </a:spcBef>
              <a:buSzPct val="100000"/>
              <a:buChar char="•"/>
              <a:defRPr b="1" sz="25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JSON/CSV export, D3.js/Chart.js -</a:t>
            </a:r>
            <a:r>
              <a:rPr b="0"/>
              <a:t> </a:t>
            </a:r>
            <a:r>
              <a:rPr b="0" sz="2300"/>
              <a:t>Data export and optional visualization</a:t>
            </a:r>
            <a:endParaRPr sz="2300"/>
          </a:p>
          <a:p>
            <a:pPr algn="just" defTabSz="457200">
              <a:spcBef>
                <a:spcPts val="1200"/>
              </a:spcBef>
              <a:defRPr sz="23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just" defTabSz="457200">
              <a:spcBef>
                <a:spcPts val="1200"/>
              </a:spcBef>
              <a:defRPr sz="23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just" defTabSz="457200">
              <a:spcBef>
                <a:spcPts val="1200"/>
              </a:spcBef>
              <a:defRPr sz="23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just" defTabSz="457200">
              <a:spcBef>
                <a:spcPts val="1200"/>
              </a:spcBef>
              <a:defRPr sz="23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just" defTabSz="457200">
              <a:spcBef>
                <a:spcPts val="1200"/>
              </a:spcBef>
              <a:defRPr sz="23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just" defTabSz="457200">
              <a:spcBef>
                <a:spcPts val="1200"/>
              </a:spcBef>
              <a:defRPr sz="23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just" defTabSz="457200">
              <a:spcBef>
                <a:spcPts val="1200"/>
              </a:spcBef>
              <a:defRPr sz="23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just" defTabSz="457200">
              <a:spcBef>
                <a:spcPts val="1200"/>
              </a:spcBef>
              <a:defRPr sz="23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82" name="reactjs.png" descr="reactj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69630" y="5968208"/>
            <a:ext cx="1687115" cy="949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YOLOv8.png" descr="YOLOv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55270" y="7191864"/>
            <a:ext cx="1129443" cy="1129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chakara.png" descr="chakara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210368" y="7526741"/>
            <a:ext cx="1345388" cy="753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1_dBewTzaWvFSevn4_m4jy2g.png" descr="1_dBewTzaWvFSevn4_m4jy2g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871732" y="5953445"/>
            <a:ext cx="1687115" cy="814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https___dev-to-uploads.s3.amazonaws.com_uploads_articles_wl72zjnvhdd5ixfwjyth.jpeg" descr="https___dev-to-uploads.s3.amazonaws.com_uploads_articles_wl72zjnvhdd5ixfwjyth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34711" y="8472775"/>
            <a:ext cx="2579284" cy="1289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001.png" descr="image001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490597" y="5938244"/>
            <a:ext cx="1854087" cy="1009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Mh5Wi5wE6flgnqvT6W4gF5pfVeeWLbLTrwXb0VmXqv4.jpeg" descr="Mh5Wi5wE6flgnqvT6W4gF5pfVeeWLbLTrwXb0VmXqv4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725385" y="8665594"/>
            <a:ext cx="1687119" cy="903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webrtc-logo-vert-retro-255x305.png" descr="webrtc-logo-vert-retro-255x305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275665" y="7188565"/>
            <a:ext cx="1524314" cy="1823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31;p6"/>
          <p:cNvSpPr/>
          <p:nvPr/>
        </p:nvSpPr>
        <p:spPr>
          <a:xfrm rot="16200000">
            <a:off x="1549951" y="-4685053"/>
            <a:ext cx="15357113" cy="196571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92" name="Google Shape;132;p6"/>
          <p:cNvSpPr/>
          <p:nvPr/>
        </p:nvSpPr>
        <p:spPr>
          <a:xfrm rot="16200000">
            <a:off x="1747002" y="-4532653"/>
            <a:ext cx="15357115" cy="196571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93" name="Google Shape;134;p6"/>
          <p:cNvSpPr txBox="1"/>
          <p:nvPr/>
        </p:nvSpPr>
        <p:spPr>
          <a:xfrm>
            <a:off x="4578606" y="413118"/>
            <a:ext cx="9130788" cy="80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9995"/>
              </a:lnSpc>
              <a:defRPr sz="56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FEATURES AND NOVELTY </a:t>
            </a:r>
          </a:p>
        </p:txBody>
      </p:sp>
      <p:sp>
        <p:nvSpPr>
          <p:cNvPr id="194" name="Google Shape;109;p3"/>
          <p:cNvSpPr txBox="1"/>
          <p:nvPr/>
        </p:nvSpPr>
        <p:spPr>
          <a:xfrm>
            <a:off x="91698" y="2027702"/>
            <a:ext cx="11333678" cy="65532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11469" indent="-271768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8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Real-Time Object Detection: Instantly spots phones, books, and more using YOLO + TensorFlow.js — all in-browser, no lag.</a:t>
            </a:r>
          </a:p>
          <a:p>
            <a:pPr marL="411469" indent="-271768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8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Web-Based &amp; Lightweight: Works on any modern browser, no installation, no extra hardware.</a:t>
            </a:r>
          </a:p>
          <a:p>
            <a:pPr marL="411469" indent="-271768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8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Edge AI Deployment: All AI runs locally, ensuring zero-latency and total privacy.</a:t>
            </a:r>
          </a:p>
          <a:p>
            <a:pPr marL="411469" indent="-271768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8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Customizable Detection: Users pick which objects to monitor for flexible, tailored protection.</a:t>
            </a:r>
          </a:p>
          <a:p>
            <a:pPr marL="411469" indent="-271768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8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Alert System: Combines audio and visual cues for immediate, clear feedback.</a:t>
            </a:r>
          </a:p>
          <a:p>
            <a:pPr marL="411469" indent="-271768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8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Log Exporting: Easily export detection logs in JSON for audits or analytics.</a:t>
            </a:r>
          </a:p>
          <a:p>
            <a:pPr marL="411469" indent="-271768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8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Human-Centric UI: Simple, intuitive interface designed for real classrooms and offices.</a:t>
            </a:r>
          </a:p>
        </p:txBody>
      </p:sp>
      <p:pic>
        <p:nvPicPr>
          <p:cNvPr id="195" name="Screenshot 2025-07-02 at 2.31.53 PM.png" descr="Screenshot 2025-07-02 at 2.31.5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19514" y="2018558"/>
            <a:ext cx="5622192" cy="2998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shot 2025-07-02 at 2.34.34 PM.png" descr="Screenshot 2025-07-02 at 2.34.34 PM.png"/>
          <p:cNvPicPr>
            <a:picLocks noChangeAspect="1"/>
          </p:cNvPicPr>
          <p:nvPr/>
        </p:nvPicPr>
        <p:blipFill>
          <a:blip r:embed="rId5">
            <a:extLst/>
          </a:blip>
          <a:srcRect l="1973" t="1973" r="1972" b="1973"/>
          <a:stretch>
            <a:fillRect/>
          </a:stretch>
        </p:blipFill>
        <p:spPr>
          <a:xfrm>
            <a:off x="12405286" y="5366183"/>
            <a:ext cx="5716391" cy="3253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Text " descr="Text 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307490" y="1672713"/>
            <a:ext cx="5911784" cy="7258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39;p7"/>
          <p:cNvSpPr/>
          <p:nvPr/>
        </p:nvSpPr>
        <p:spPr>
          <a:xfrm rot="16200000">
            <a:off x="1549951" y="-4685053"/>
            <a:ext cx="15357113" cy="196571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 defTabSz="457200">
              <a:spcBef>
                <a:spcPts val="1200"/>
              </a:spcBef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200" name="Google Shape;140;p7" descr="Google Shape;140;p7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1143">
            <a:off x="4832756" y="2189383"/>
            <a:ext cx="7945947" cy="44497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Google Shape;141;p7"/>
          <p:cNvSpPr txBox="1"/>
          <p:nvPr/>
        </p:nvSpPr>
        <p:spPr>
          <a:xfrm>
            <a:off x="3199414" y="596712"/>
            <a:ext cx="12058186" cy="802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9995"/>
              </a:lnSpc>
              <a:defRPr sz="56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DRAWBACK AND SHOWSTOPPERS</a:t>
            </a:r>
          </a:p>
        </p:txBody>
      </p:sp>
      <p:sp>
        <p:nvSpPr>
          <p:cNvPr id="202" name="⚠️ Current Limitations:…"/>
          <p:cNvSpPr txBox="1"/>
          <p:nvPr/>
        </p:nvSpPr>
        <p:spPr>
          <a:xfrm>
            <a:off x="122570" y="1853727"/>
            <a:ext cx="16589488" cy="32893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spcBef>
                <a:spcPts val="1400"/>
              </a:spcBef>
              <a:defRPr b="1" sz="28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⚠️ Current Limitations</a:t>
            </a:r>
          </a:p>
          <a:p>
            <a:pPr marL="457200" indent="-31750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Lighting Dependency: Detection accuracy drops in poor lighting or cluttered backgrounds.</a:t>
            </a:r>
          </a:p>
          <a:p>
            <a:pPr marL="457200" indent="-31750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Model Limitations: Uses a general-purpose COCO model, so might miss very custom cheating objects (like micro-notes).</a:t>
            </a:r>
          </a:p>
          <a:p>
            <a:pPr marL="457200" indent="-31750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Device Limitations: May run slower on older phones or low-end devices.</a:t>
            </a:r>
          </a:p>
          <a:p>
            <a:pPr marL="457200" indent="-31750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User Permissions: Needs active browser tab and camera access (per browser security policy).</a:t>
            </a:r>
          </a:p>
        </p:txBody>
      </p:sp>
      <p:sp>
        <p:nvSpPr>
          <p:cNvPr id="203" name="🔧 Planned Fixes:…"/>
          <p:cNvSpPr txBox="1"/>
          <p:nvPr/>
        </p:nvSpPr>
        <p:spPr>
          <a:xfrm>
            <a:off x="125757" y="5648607"/>
            <a:ext cx="10138067" cy="4114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457200">
              <a:spcBef>
                <a:spcPts val="1400"/>
              </a:spcBef>
              <a:defRPr b="1" sz="29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🔧 Planned Fixes</a:t>
            </a:r>
          </a:p>
          <a:p>
            <a:pPr marL="457200" indent="-31750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Upgrade to YOLOv8 for better accuracy and speed.</a:t>
            </a:r>
          </a:p>
          <a:p>
            <a:pPr marL="457200" indent="-31750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Add WebGPU and ONNX Runtime for faster, hardware-accelerated detection.</a:t>
            </a:r>
          </a:p>
          <a:p>
            <a:pPr marL="457200" indent="-31750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Fine-tune models with exam-specific datasets for higher detection rates.</a:t>
            </a:r>
          </a:p>
          <a:p>
            <a:pPr marL="457200" indent="-317500" algn="just" defTabSz="457200">
              <a:spcBef>
                <a:spcPts val="1200"/>
              </a:spcBef>
              <a:buClr>
                <a:srgbClr val="E8E8E6"/>
              </a:buClr>
              <a:buSzPct val="100000"/>
              <a:buFont typeface="Times New Roman"/>
              <a:buChar char="•"/>
              <a:defRPr sz="26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Offer optional, secure cloud logging and an admin dashboard for large-scale deployment.</a:t>
            </a:r>
          </a:p>
        </p:txBody>
      </p:sp>
      <p:sp>
        <p:nvSpPr>
          <p:cNvPr id="204" name="🔧 Planned Fixes:…"/>
          <p:cNvSpPr txBox="1"/>
          <p:nvPr/>
        </p:nvSpPr>
        <p:spPr>
          <a:xfrm>
            <a:off x="10758468" y="5768619"/>
            <a:ext cx="6530008" cy="38227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457200">
              <a:spcBef>
                <a:spcPts val="1200"/>
              </a:spcBef>
              <a:defRPr b="1" sz="27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🔮 Future Scope</a:t>
            </a:r>
          </a:p>
          <a:p>
            <a:pPr algn="just" defTabSz="457200">
              <a:spcBef>
                <a:spcPts val="1200"/>
              </a:spcBef>
              <a:defRPr sz="27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Voice Detection for speaking alerts</a:t>
            </a:r>
          </a:p>
          <a:p>
            <a:pPr algn="just" defTabSz="457200">
              <a:spcBef>
                <a:spcPts val="1200"/>
              </a:spcBef>
              <a:defRPr sz="27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Mobile device support</a:t>
            </a:r>
          </a:p>
          <a:p>
            <a:pPr algn="just" defTabSz="457200">
              <a:spcBef>
                <a:spcPts val="1200"/>
              </a:spcBef>
              <a:defRPr sz="27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Multilingual UI for wide adoption</a:t>
            </a:r>
          </a:p>
          <a:p>
            <a:pPr marL="270710" indent="-270710" algn="just" defTabSz="457200">
              <a:spcBef>
                <a:spcPts val="1200"/>
              </a:spcBef>
              <a:buSzPct val="100000"/>
              <a:buChar char="•"/>
              <a:defRPr sz="27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Real-time admin dashboard</a:t>
            </a:r>
          </a:p>
          <a:p>
            <a:pPr algn="ctr" defTabSz="457200">
              <a:spcBef>
                <a:spcPts val="1200"/>
              </a:spcBef>
              <a:defRPr sz="2700">
                <a:solidFill>
                  <a:srgbClr val="DDDDD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146;p8"/>
          <p:cNvSpPr/>
          <p:nvPr/>
        </p:nvSpPr>
        <p:spPr>
          <a:xfrm rot="16200000">
            <a:off x="1549951" y="-4685053"/>
            <a:ext cx="15357113" cy="196571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07" name="Google Shape;147;p8"/>
          <p:cNvSpPr/>
          <p:nvPr/>
        </p:nvSpPr>
        <p:spPr>
          <a:xfrm rot="16200000">
            <a:off x="1702351" y="-4532653"/>
            <a:ext cx="15357113" cy="196571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08" name="Google Shape;148;p8" descr="Google Shape;148;p8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1143">
            <a:off x="4832756" y="2189383"/>
            <a:ext cx="7945947" cy="444973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oogle Shape;149;p8"/>
          <p:cNvSpPr txBox="1"/>
          <p:nvPr/>
        </p:nvSpPr>
        <p:spPr>
          <a:xfrm>
            <a:off x="4663114" y="1349521"/>
            <a:ext cx="9130786" cy="80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9995"/>
              </a:lnSpc>
              <a:defRPr sz="56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AIvengers</a:t>
            </a:r>
          </a:p>
        </p:txBody>
      </p:sp>
      <p:sp>
        <p:nvSpPr>
          <p:cNvPr id="210" name="Google Shape;150;p8"/>
          <p:cNvSpPr txBox="1"/>
          <p:nvPr/>
        </p:nvSpPr>
        <p:spPr>
          <a:xfrm>
            <a:off x="3131157" y="2684301"/>
            <a:ext cx="124995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1018"/>
              </a:lnSpc>
              <a:defRPr b="1" sz="420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Name of team members and their contact details  </a:t>
            </a:r>
          </a:p>
        </p:txBody>
      </p:sp>
      <p:sp>
        <p:nvSpPr>
          <p:cNvPr id="211" name="Team Leader Name: Aishwarya Girish…"/>
          <p:cNvSpPr txBox="1"/>
          <p:nvPr/>
        </p:nvSpPr>
        <p:spPr>
          <a:xfrm>
            <a:off x="3061681" y="3858197"/>
            <a:ext cx="12638452" cy="57404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2500">
                <a:solidFill>
                  <a:srgbClr val="DDDDDD"/>
                </a:solidFill>
              </a:defRPr>
            </a:pPr>
            <a:r>
              <a:rPr b="1">
                <a:solidFill>
                  <a:srgbClr val="D2EA8D"/>
                </a:solidFill>
              </a:rPr>
              <a:t>Team Leader Name</a:t>
            </a:r>
            <a:r>
              <a:t>: </a:t>
            </a:r>
            <a:r>
              <a:rPr b="1">
                <a:solidFill>
                  <a:srgbClr val="F4FBF2"/>
                </a:solidFill>
              </a:rPr>
              <a:t>Aishwarya Girish</a:t>
            </a:r>
          </a:p>
          <a:p>
            <a:pPr algn="ctr">
              <a:defRPr sz="2500">
                <a:solidFill>
                  <a:srgbClr val="DDDDDD"/>
                </a:solidFill>
              </a:defRPr>
            </a:pPr>
          </a:p>
          <a:p>
            <a:pPr algn="ctr">
              <a:defRPr sz="2500">
                <a:solidFill>
                  <a:srgbClr val="DDDDDD"/>
                </a:solidFill>
              </a:defRPr>
            </a:pPr>
            <a:r>
              <a:rPr b="1"/>
              <a:t>Branch</a:t>
            </a:r>
            <a:r>
              <a:t>- B.E                              Stream: ISE                                Year II</a:t>
            </a:r>
          </a:p>
          <a:p>
            <a:pPr algn="ctr">
              <a:defRPr sz="2500">
                <a:solidFill>
                  <a:srgbClr val="DDDDDD"/>
                </a:solidFill>
              </a:defRPr>
            </a:pPr>
          </a:p>
          <a:p>
            <a:pPr algn="ctr">
              <a:defRPr sz="2500">
                <a:solidFill>
                  <a:srgbClr val="DDDDDD"/>
                </a:solidFill>
              </a:defRPr>
            </a:pPr>
            <a:r>
              <a:rPr b="1"/>
              <a:t>Email</a:t>
            </a:r>
            <a:r>
              <a:t>- aishwaryagirish1211@gmail.com         Phone: +917019598931</a:t>
            </a:r>
          </a:p>
          <a:p>
            <a:pPr algn="ctr">
              <a:defRPr sz="2500">
                <a:solidFill>
                  <a:srgbClr val="DDDDDD"/>
                </a:solidFill>
              </a:defRPr>
            </a:pPr>
          </a:p>
          <a:p>
            <a:pPr algn="ctr">
              <a:defRPr sz="2500">
                <a:solidFill>
                  <a:srgbClr val="DDDDDD"/>
                </a:solidFill>
              </a:defRPr>
            </a:pPr>
          </a:p>
          <a:p>
            <a:pPr algn="ctr">
              <a:defRPr sz="2500">
                <a:solidFill>
                  <a:srgbClr val="DDDDDD"/>
                </a:solidFill>
              </a:defRPr>
            </a:pPr>
          </a:p>
          <a:p>
            <a:pPr algn="ctr">
              <a:defRPr sz="2500">
                <a:solidFill>
                  <a:srgbClr val="DDDDDD"/>
                </a:solidFill>
              </a:defRPr>
            </a:pPr>
            <a:r>
              <a:t> </a:t>
            </a:r>
          </a:p>
          <a:p>
            <a:pPr algn="ctr">
              <a:defRPr sz="2500">
                <a:solidFill>
                  <a:srgbClr val="DDDDDD"/>
                </a:solidFill>
              </a:defRPr>
            </a:pPr>
            <a:r>
              <a:rPr b="1">
                <a:solidFill>
                  <a:srgbClr val="D1E989"/>
                </a:solidFill>
              </a:rPr>
              <a:t>Team Member Name</a:t>
            </a:r>
            <a:r>
              <a:t>: </a:t>
            </a:r>
            <a:r>
              <a:rPr b="1">
                <a:solidFill>
                  <a:srgbClr val="FCF7F6"/>
                </a:solidFill>
              </a:rPr>
              <a:t>Anikesh Kumar</a:t>
            </a:r>
          </a:p>
          <a:p>
            <a:pPr algn="ctr">
              <a:defRPr sz="2500">
                <a:solidFill>
                  <a:srgbClr val="DDDDDD"/>
                </a:solidFill>
              </a:defRPr>
            </a:pPr>
          </a:p>
          <a:p>
            <a:pPr algn="ctr">
              <a:defRPr sz="2500">
                <a:solidFill>
                  <a:srgbClr val="DDDDDD"/>
                </a:solidFill>
              </a:defRPr>
            </a:pPr>
            <a:r>
              <a:rPr b="1"/>
              <a:t>Branch</a:t>
            </a:r>
            <a:r>
              <a:t>- B.E                              Stream: ISE                                Year II</a:t>
            </a:r>
          </a:p>
          <a:p>
            <a:pPr algn="ctr">
              <a:defRPr sz="2500">
                <a:solidFill>
                  <a:srgbClr val="DDDDDD"/>
                </a:solidFill>
              </a:defRPr>
            </a:pPr>
          </a:p>
          <a:p>
            <a:pPr algn="ctr">
              <a:defRPr sz="2500">
                <a:solidFill>
                  <a:srgbClr val="DDDDDD"/>
                </a:solidFill>
              </a:defRPr>
            </a:pPr>
            <a:r>
              <a:rPr b="1"/>
              <a:t>Email</a:t>
            </a:r>
            <a:r>
              <a:t>- anikeshkr0001@gmail.com        Phone: +919507071557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155;p9"/>
          <p:cNvSpPr/>
          <p:nvPr/>
        </p:nvSpPr>
        <p:spPr>
          <a:xfrm rot="16200000">
            <a:off x="1549951" y="-4685053"/>
            <a:ext cx="15357113" cy="196571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14" name="Google Shape;156;p9"/>
          <p:cNvSpPr/>
          <p:nvPr/>
        </p:nvSpPr>
        <p:spPr>
          <a:xfrm rot="16200000">
            <a:off x="1702351" y="-4532653"/>
            <a:ext cx="15357113" cy="196571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15" name="Google Shape;157;p9" descr="Google Shape;157;p9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1143">
            <a:off x="4832696" y="2189490"/>
            <a:ext cx="8590834" cy="481086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158;p9"/>
          <p:cNvSpPr txBox="1"/>
          <p:nvPr/>
        </p:nvSpPr>
        <p:spPr>
          <a:xfrm>
            <a:off x="3326644" y="2930489"/>
            <a:ext cx="11803727" cy="622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4998"/>
              </a:lnSpc>
              <a:defRPr b="1" sz="19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